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71" r:id="rId3"/>
    <p:sldId id="274" r:id="rId4"/>
    <p:sldId id="279" r:id="rId5"/>
    <p:sldId id="276" r:id="rId6"/>
    <p:sldId id="277" r:id="rId7"/>
    <p:sldId id="278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7410"/>
    <a:srgbClr val="C0C0C0"/>
    <a:srgbClr val="EE8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welcome@railcommerce.com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welcome@railcommerce.c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FF7C59-EEB2-440E-9FD6-F4A3CB06D18F}" type="doc">
      <dgm:prSet loTypeId="urn:microsoft.com/office/officeart/2005/8/layout/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53813EB-F7E3-48D3-A5E9-FDAFCA0FCA06}">
      <dgm:prSet phldrT="[Текст]" custT="1"/>
      <dgm:spPr/>
      <dgm:t>
        <a:bodyPr/>
        <a:lstStyle/>
        <a:p>
          <a:pPr algn="ctr"/>
          <a:r>
            <a:rPr lang="ru-RU" sz="1600" b="1" dirty="0"/>
            <a:t>Отправить Заявку на участие</a:t>
          </a:r>
        </a:p>
      </dgm:t>
    </dgm:pt>
    <dgm:pt modelId="{AB11692A-193A-481F-AE9B-707762EEE174}" type="parTrans" cxnId="{A76F3439-A4C7-444F-AB78-6C0200AB006A}">
      <dgm:prSet/>
      <dgm:spPr/>
      <dgm:t>
        <a:bodyPr/>
        <a:lstStyle/>
        <a:p>
          <a:endParaRPr lang="ru-RU" sz="1400" b="1"/>
        </a:p>
      </dgm:t>
    </dgm:pt>
    <dgm:pt modelId="{7B535B35-AB59-4FC5-925D-816B26517830}" type="sibTrans" cxnId="{A76F3439-A4C7-444F-AB78-6C0200AB006A}">
      <dgm:prSet/>
      <dgm:spPr/>
      <dgm:t>
        <a:bodyPr/>
        <a:lstStyle/>
        <a:p>
          <a:endParaRPr lang="ru-RU" sz="1400" b="1"/>
        </a:p>
      </dgm:t>
    </dgm:pt>
    <dgm:pt modelId="{10570ADC-1327-4979-8B31-34BC58815D7C}">
      <dgm:prSet phldrT="[Текст]" custT="1"/>
      <dgm:spPr/>
      <dgm:t>
        <a:bodyPr/>
        <a:lstStyle/>
        <a:p>
          <a:pPr algn="just"/>
          <a:r>
            <a:rPr lang="ru-RU" sz="1300" b="1" dirty="0"/>
            <a:t>Отправить на электронную почту </a:t>
          </a:r>
          <a:r>
            <a:rPr lang="en-US" sz="1300" b="0" i="0" u="sng" dirty="0">
              <a:hlinkClick xmlns:r="http://schemas.openxmlformats.org/officeDocument/2006/relationships" r:id="rId1"/>
            </a:rPr>
            <a:t>welcome@railcommerce.com</a:t>
          </a:r>
          <a:r>
            <a:rPr lang="en-US" sz="1300" b="0" i="0" u="sng" dirty="0"/>
            <a:t> </a:t>
          </a:r>
          <a:r>
            <a:rPr lang="ru-RU" sz="1300" b="0" i="0" u="sng" dirty="0"/>
            <a:t> </a:t>
          </a:r>
          <a:r>
            <a:rPr lang="ru-RU" sz="1300" b="1" dirty="0"/>
            <a:t>информационную карту тендера с реестром лотов для торгов за перевозку</a:t>
          </a:r>
        </a:p>
      </dgm:t>
    </dgm:pt>
    <dgm:pt modelId="{53F8A937-6B5C-415E-A463-62A012E6C6A3}" type="parTrans" cxnId="{58CB58A3-9F0A-486A-B0FA-1395342198E5}">
      <dgm:prSet/>
      <dgm:spPr/>
      <dgm:t>
        <a:bodyPr/>
        <a:lstStyle/>
        <a:p>
          <a:endParaRPr lang="ru-RU" sz="1400" b="1"/>
        </a:p>
      </dgm:t>
    </dgm:pt>
    <dgm:pt modelId="{0702FA47-A91C-4D3E-B06E-9F9EBD456D83}" type="sibTrans" cxnId="{58CB58A3-9F0A-486A-B0FA-1395342198E5}">
      <dgm:prSet/>
      <dgm:spPr/>
      <dgm:t>
        <a:bodyPr/>
        <a:lstStyle/>
        <a:p>
          <a:endParaRPr lang="ru-RU" sz="1400" b="1"/>
        </a:p>
      </dgm:t>
    </dgm:pt>
    <dgm:pt modelId="{BE462D19-C8A6-4557-92BD-272CFC93A8F1}">
      <dgm:prSet phldrT="[Текст]" custT="1"/>
      <dgm:spPr/>
      <dgm:t>
        <a:bodyPr/>
        <a:lstStyle/>
        <a:p>
          <a:pPr algn="ctr"/>
          <a:r>
            <a:rPr lang="ru-RU" sz="1600" b="1" dirty="0"/>
            <a:t>Заполнить и опубликовать Лоты</a:t>
          </a:r>
        </a:p>
      </dgm:t>
    </dgm:pt>
    <dgm:pt modelId="{77E59316-31B4-4377-81B3-49B10FB9720E}" type="parTrans" cxnId="{35766BC7-BEF2-4893-B66B-DE98CCE2CEF7}">
      <dgm:prSet/>
      <dgm:spPr/>
      <dgm:t>
        <a:bodyPr/>
        <a:lstStyle/>
        <a:p>
          <a:endParaRPr lang="ru-RU" sz="1400" b="1"/>
        </a:p>
      </dgm:t>
    </dgm:pt>
    <dgm:pt modelId="{F6A1D270-4749-4105-AC13-ACCEDC94D65F}" type="sibTrans" cxnId="{35766BC7-BEF2-4893-B66B-DE98CCE2CEF7}">
      <dgm:prSet/>
      <dgm:spPr/>
      <dgm:t>
        <a:bodyPr/>
        <a:lstStyle/>
        <a:p>
          <a:endParaRPr lang="ru-RU" sz="1400" b="1"/>
        </a:p>
      </dgm:t>
    </dgm:pt>
    <dgm:pt modelId="{34615A73-498F-446C-AEA2-0B051A84A879}">
      <dgm:prSet phldrT="[Текст]" custT="1"/>
      <dgm:spPr/>
      <dgm:t>
        <a:bodyPr/>
        <a:lstStyle/>
        <a:p>
          <a:pPr algn="just"/>
          <a:r>
            <a:rPr lang="ru-RU" sz="1400" b="1" dirty="0"/>
            <a:t>Заполнить и опубликовать Лоты</a:t>
          </a:r>
        </a:p>
      </dgm:t>
    </dgm:pt>
    <dgm:pt modelId="{0D270AA8-1474-4CCE-9325-613D067E6C7C}" type="parTrans" cxnId="{842CF768-7D1F-4335-9997-2B997D6D0DF4}">
      <dgm:prSet/>
      <dgm:spPr/>
      <dgm:t>
        <a:bodyPr/>
        <a:lstStyle/>
        <a:p>
          <a:endParaRPr lang="ru-RU" sz="1400" b="1"/>
        </a:p>
      </dgm:t>
    </dgm:pt>
    <dgm:pt modelId="{210728ED-BC48-40F4-8AC0-6A338851DE9B}" type="sibTrans" cxnId="{842CF768-7D1F-4335-9997-2B997D6D0DF4}">
      <dgm:prSet/>
      <dgm:spPr/>
      <dgm:t>
        <a:bodyPr/>
        <a:lstStyle/>
        <a:p>
          <a:endParaRPr lang="ru-RU" sz="1400" b="1"/>
        </a:p>
      </dgm:t>
    </dgm:pt>
    <dgm:pt modelId="{F3745366-F1F4-4028-9067-923E34C9D23F}">
      <dgm:prSet phldrT="[Текст]" custT="1"/>
      <dgm:spPr/>
      <dgm:t>
        <a:bodyPr/>
        <a:lstStyle/>
        <a:p>
          <a:pPr algn="ctr"/>
          <a:r>
            <a:rPr lang="ru-RU" sz="1600" b="1" dirty="0"/>
            <a:t>Победитель заключает договор с Владельцем лота</a:t>
          </a:r>
        </a:p>
      </dgm:t>
    </dgm:pt>
    <dgm:pt modelId="{65BB2126-B8BB-4949-909B-B1C5F2D5ABDC}" type="parTrans" cxnId="{689813D8-06A1-469D-B560-9F9DC4F72A4A}">
      <dgm:prSet/>
      <dgm:spPr/>
      <dgm:t>
        <a:bodyPr/>
        <a:lstStyle/>
        <a:p>
          <a:endParaRPr lang="ru-RU" sz="1400" b="1"/>
        </a:p>
      </dgm:t>
    </dgm:pt>
    <dgm:pt modelId="{F6C95425-4282-4251-BE11-E385E44B2D12}" type="sibTrans" cxnId="{689813D8-06A1-469D-B560-9F9DC4F72A4A}">
      <dgm:prSet/>
      <dgm:spPr/>
      <dgm:t>
        <a:bodyPr/>
        <a:lstStyle/>
        <a:p>
          <a:endParaRPr lang="ru-RU" sz="1400" b="1"/>
        </a:p>
      </dgm:t>
    </dgm:pt>
    <dgm:pt modelId="{2CF18862-B0DF-417C-89EA-00A29E8C37F1}">
      <dgm:prSet phldrT="[Текст]" custT="1"/>
      <dgm:spPr/>
      <dgm:t>
        <a:bodyPr/>
        <a:lstStyle/>
        <a:p>
          <a:pPr algn="just"/>
          <a:r>
            <a:rPr lang="ru-RU" sz="1400" b="1" dirty="0"/>
            <a:t> Подведение итогов торгов: Победителем становится участник, подавший наиболее выгодное ценовое предложение. Заказчику и Победителю торгов направляются протоколы -уведомления </a:t>
          </a:r>
          <a:r>
            <a:rPr lang="ru-RU" sz="1400" b="1"/>
            <a:t>о победителе</a:t>
          </a:r>
          <a:endParaRPr lang="ru-RU" sz="1400" b="1" dirty="0"/>
        </a:p>
      </dgm:t>
    </dgm:pt>
    <dgm:pt modelId="{564076CF-FE65-45B3-9194-652A61E28264}" type="parTrans" cxnId="{B1B0A23F-067D-4101-B805-38DCF182CAC9}">
      <dgm:prSet/>
      <dgm:spPr/>
      <dgm:t>
        <a:bodyPr/>
        <a:lstStyle/>
        <a:p>
          <a:endParaRPr lang="ru-RU" sz="1400" b="1"/>
        </a:p>
      </dgm:t>
    </dgm:pt>
    <dgm:pt modelId="{3AE0E36C-C802-4E6E-920A-C9A0BC53BBDC}" type="sibTrans" cxnId="{B1B0A23F-067D-4101-B805-38DCF182CAC9}">
      <dgm:prSet/>
      <dgm:spPr/>
      <dgm:t>
        <a:bodyPr/>
        <a:lstStyle/>
        <a:p>
          <a:endParaRPr lang="ru-RU" sz="1400" b="1"/>
        </a:p>
      </dgm:t>
    </dgm:pt>
    <dgm:pt modelId="{0D4004B3-A593-4F9E-893C-A22241678328}">
      <dgm:prSet phldrT="[Текст]" custT="1"/>
      <dgm:spPr/>
      <dgm:t>
        <a:bodyPr/>
        <a:lstStyle/>
        <a:p>
          <a:pPr algn="just"/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F98B77F2-81FC-48EF-A1F6-290F5E348402}" type="parTrans" cxnId="{667D61DD-CAF5-43F0-90B9-AF8ADDF3CCB5}">
      <dgm:prSet/>
      <dgm:spPr/>
      <dgm:t>
        <a:bodyPr/>
        <a:lstStyle/>
        <a:p>
          <a:endParaRPr lang="ru-RU"/>
        </a:p>
      </dgm:t>
    </dgm:pt>
    <dgm:pt modelId="{D17ADD73-BBF9-4403-B831-F82216A58342}" type="sibTrans" cxnId="{667D61DD-CAF5-43F0-90B9-AF8ADDF3CCB5}">
      <dgm:prSet/>
      <dgm:spPr/>
      <dgm:t>
        <a:bodyPr/>
        <a:lstStyle/>
        <a:p>
          <a:endParaRPr lang="ru-RU"/>
        </a:p>
      </dgm:t>
    </dgm:pt>
    <dgm:pt modelId="{9963ECE1-E807-4858-9E00-9DD7536EAFBF}">
      <dgm:prSet phldrT="[Текст]" custT="1"/>
      <dgm:spPr/>
      <dgm:t>
        <a:bodyPr/>
        <a:lstStyle/>
        <a:p>
          <a:pPr algn="just"/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39003F0E-AC18-46D3-AE4A-07C34D92BCF9}" type="parTrans" cxnId="{840C764D-B5EE-4FC7-8D26-2506FFAFB866}">
      <dgm:prSet/>
      <dgm:spPr/>
      <dgm:t>
        <a:bodyPr/>
        <a:lstStyle/>
        <a:p>
          <a:endParaRPr lang="ru-RU"/>
        </a:p>
      </dgm:t>
    </dgm:pt>
    <dgm:pt modelId="{84EB370A-B077-4624-B3A8-B2B3BBEF39B2}" type="sibTrans" cxnId="{840C764D-B5EE-4FC7-8D26-2506FFAFB866}">
      <dgm:prSet/>
      <dgm:spPr/>
      <dgm:t>
        <a:bodyPr/>
        <a:lstStyle/>
        <a:p>
          <a:endParaRPr lang="ru-RU"/>
        </a:p>
      </dgm:t>
    </dgm:pt>
    <dgm:pt modelId="{7010B206-7D70-451B-B655-34F357633220}">
      <dgm:prSet phldrT="[Текст]" custT="1"/>
      <dgm:spPr/>
      <dgm:t>
        <a:bodyPr/>
        <a:lstStyle/>
        <a:p>
          <a:pPr algn="just"/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9F3D73F4-7282-4AF4-B59F-6BF8A73B155B}" type="parTrans" cxnId="{E5A70057-B66B-4D1B-80DD-B4BC23F0DCA3}">
      <dgm:prSet/>
      <dgm:spPr/>
      <dgm:t>
        <a:bodyPr/>
        <a:lstStyle/>
        <a:p>
          <a:endParaRPr lang="ru-RU"/>
        </a:p>
      </dgm:t>
    </dgm:pt>
    <dgm:pt modelId="{A9C04E24-7841-4628-95EF-754EE718CF01}" type="sibTrans" cxnId="{E5A70057-B66B-4D1B-80DD-B4BC23F0DCA3}">
      <dgm:prSet/>
      <dgm:spPr/>
      <dgm:t>
        <a:bodyPr/>
        <a:lstStyle/>
        <a:p>
          <a:endParaRPr lang="ru-RU"/>
        </a:p>
      </dgm:t>
    </dgm:pt>
    <dgm:pt modelId="{038BD376-322C-4768-B472-3F365616F84A}">
      <dgm:prSet phldrT="[Текст]" custT="1"/>
      <dgm:spPr/>
      <dgm:t>
        <a:bodyPr/>
        <a:lstStyle/>
        <a:p>
          <a:pPr algn="just"/>
          <a:r>
            <a:rPr lang="ru-RU" sz="1400" b="1" dirty="0"/>
            <a:t>Внести условия перевозки в информационную карту тендера</a:t>
          </a:r>
        </a:p>
      </dgm:t>
    </dgm:pt>
    <dgm:pt modelId="{C4B382B3-D02D-40A0-BDCE-05F7E2613E86}" type="parTrans" cxnId="{9FB32F29-9510-4A98-9B1C-E7D9CD36B106}">
      <dgm:prSet/>
      <dgm:spPr/>
    </dgm:pt>
    <dgm:pt modelId="{0850153D-AE14-472F-A8FC-A610E5C7179F}" type="sibTrans" cxnId="{9FB32F29-9510-4A98-9B1C-E7D9CD36B106}">
      <dgm:prSet/>
      <dgm:spPr/>
    </dgm:pt>
    <dgm:pt modelId="{DA5DB560-807B-479E-998C-48BA8859989A}">
      <dgm:prSet phldrT="[Текст]" custT="1"/>
      <dgm:spPr/>
      <dgm:t>
        <a:bodyPr/>
        <a:lstStyle/>
        <a:p>
          <a:pPr algn="just"/>
          <a:r>
            <a:rPr lang="ru-RU" sz="1400" b="1" dirty="0"/>
            <a:t>Торги между участниками идут на повышение цены </a:t>
          </a:r>
        </a:p>
      </dgm:t>
    </dgm:pt>
    <dgm:pt modelId="{07391059-AAA4-4285-ACD7-B0719B3266D8}" type="parTrans" cxnId="{758A2A0F-8E15-4FAA-BD8A-19FC2A7B909B}">
      <dgm:prSet/>
      <dgm:spPr/>
    </dgm:pt>
    <dgm:pt modelId="{52651A02-E7EF-4661-864A-13F92AAFBFC6}" type="sibTrans" cxnId="{758A2A0F-8E15-4FAA-BD8A-19FC2A7B909B}">
      <dgm:prSet/>
      <dgm:spPr/>
    </dgm:pt>
    <dgm:pt modelId="{23CE59FD-4640-4B7C-8C16-65DD2E68E035}">
      <dgm:prSet phldrT="[Текст]" custT="1"/>
      <dgm:spPr/>
      <dgm:t>
        <a:bodyPr/>
        <a:lstStyle/>
        <a:p>
          <a:pPr algn="just"/>
          <a:r>
            <a:rPr lang="ru-RU" sz="1300" b="1" dirty="0"/>
            <a:t>Получить информацию о доступе к размещению лотов</a:t>
          </a:r>
        </a:p>
      </dgm:t>
    </dgm:pt>
    <dgm:pt modelId="{50533423-3665-4C24-8E8D-D55758419AFE}" type="parTrans" cxnId="{381F741A-AECD-4D0E-B5D8-AB85018CBCBC}">
      <dgm:prSet/>
      <dgm:spPr/>
    </dgm:pt>
    <dgm:pt modelId="{5A17267E-66D9-4B09-B981-A0B010C2AE85}" type="sibTrans" cxnId="{381F741A-AECD-4D0E-B5D8-AB85018CBCBC}">
      <dgm:prSet/>
      <dgm:spPr/>
    </dgm:pt>
    <dgm:pt modelId="{9CECB2D4-5072-4937-9E73-B26858F8483D}" type="pres">
      <dgm:prSet presAssocID="{F1FF7C59-EEB2-440E-9FD6-F4A3CB06D18F}" presName="linearFlow" presStyleCnt="0">
        <dgm:presLayoutVars>
          <dgm:dir/>
          <dgm:animLvl val="lvl"/>
          <dgm:resizeHandles val="exact"/>
        </dgm:presLayoutVars>
      </dgm:prSet>
      <dgm:spPr/>
    </dgm:pt>
    <dgm:pt modelId="{1F31A3CC-CC52-4FC8-A0BB-4EDA6D21AE48}" type="pres">
      <dgm:prSet presAssocID="{353813EB-F7E3-48D3-A5E9-FDAFCA0FCA06}" presName="composite" presStyleCnt="0"/>
      <dgm:spPr/>
    </dgm:pt>
    <dgm:pt modelId="{02479D38-A26F-4D7B-BF32-2DB5647E95D5}" type="pres">
      <dgm:prSet presAssocID="{353813EB-F7E3-48D3-A5E9-FDAFCA0FCA0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36BE478-F143-4656-9D3F-22DDCF13FB1B}" type="pres">
      <dgm:prSet presAssocID="{353813EB-F7E3-48D3-A5E9-FDAFCA0FCA06}" presName="parSh" presStyleLbl="node1" presStyleIdx="0" presStyleCnt="3" custScaleX="110894" custLinFactNeighborX="1098" custLinFactNeighborY="-804"/>
      <dgm:spPr/>
    </dgm:pt>
    <dgm:pt modelId="{FC417086-B62E-4AD3-B72F-26C95E2BF127}" type="pres">
      <dgm:prSet presAssocID="{353813EB-F7E3-48D3-A5E9-FDAFCA0FCA06}" presName="desTx" presStyleLbl="fgAcc1" presStyleIdx="0" presStyleCnt="3" custScaleX="127380">
        <dgm:presLayoutVars>
          <dgm:bulletEnabled val="1"/>
        </dgm:presLayoutVars>
      </dgm:prSet>
      <dgm:spPr/>
    </dgm:pt>
    <dgm:pt modelId="{8E26D01B-EB28-46AD-BE2B-91417132D045}" type="pres">
      <dgm:prSet presAssocID="{7B535B35-AB59-4FC5-925D-816B26517830}" presName="sibTrans" presStyleLbl="sibTrans2D1" presStyleIdx="0" presStyleCnt="2"/>
      <dgm:spPr/>
    </dgm:pt>
    <dgm:pt modelId="{954A5F1D-8430-4DC5-ABFE-139810AFDC3D}" type="pres">
      <dgm:prSet presAssocID="{7B535B35-AB59-4FC5-925D-816B26517830}" presName="connTx" presStyleLbl="sibTrans2D1" presStyleIdx="0" presStyleCnt="2"/>
      <dgm:spPr/>
    </dgm:pt>
    <dgm:pt modelId="{58B1437F-0E90-468A-9AF5-D0399B0D711B}" type="pres">
      <dgm:prSet presAssocID="{BE462D19-C8A6-4557-92BD-272CFC93A8F1}" presName="composite" presStyleCnt="0"/>
      <dgm:spPr/>
    </dgm:pt>
    <dgm:pt modelId="{0758ED90-6F1B-4CDF-840A-B62C4A00589D}" type="pres">
      <dgm:prSet presAssocID="{BE462D19-C8A6-4557-92BD-272CFC93A8F1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277C6F6E-160F-4CA5-B586-336EEE36BFB3}" type="pres">
      <dgm:prSet presAssocID="{BE462D19-C8A6-4557-92BD-272CFC93A8F1}" presName="parSh" presStyleLbl="node1" presStyleIdx="1" presStyleCnt="3"/>
      <dgm:spPr/>
    </dgm:pt>
    <dgm:pt modelId="{C32E8D5A-763B-4B21-AE48-C6499A330315}" type="pres">
      <dgm:prSet presAssocID="{BE462D19-C8A6-4557-92BD-272CFC93A8F1}" presName="desTx" presStyleLbl="fgAcc1" presStyleIdx="1" presStyleCnt="3" custScaleX="128879">
        <dgm:presLayoutVars>
          <dgm:bulletEnabled val="1"/>
        </dgm:presLayoutVars>
      </dgm:prSet>
      <dgm:spPr/>
    </dgm:pt>
    <dgm:pt modelId="{36996CFC-7F72-4CC4-A241-123C04BED0FB}" type="pres">
      <dgm:prSet presAssocID="{F6A1D270-4749-4105-AC13-ACCEDC94D65F}" presName="sibTrans" presStyleLbl="sibTrans2D1" presStyleIdx="1" presStyleCnt="2"/>
      <dgm:spPr/>
    </dgm:pt>
    <dgm:pt modelId="{668DAEA4-352C-4ABF-A028-9C9D316E4167}" type="pres">
      <dgm:prSet presAssocID="{F6A1D270-4749-4105-AC13-ACCEDC94D65F}" presName="connTx" presStyleLbl="sibTrans2D1" presStyleIdx="1" presStyleCnt="2"/>
      <dgm:spPr/>
    </dgm:pt>
    <dgm:pt modelId="{FADCD5D4-9EEF-49D3-A1E4-C500C990A87D}" type="pres">
      <dgm:prSet presAssocID="{F3745366-F1F4-4028-9067-923E34C9D23F}" presName="composite" presStyleCnt="0"/>
      <dgm:spPr/>
    </dgm:pt>
    <dgm:pt modelId="{F5845E16-3728-4219-8EF1-0C4291C54C24}" type="pres">
      <dgm:prSet presAssocID="{F3745366-F1F4-4028-9067-923E34C9D23F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9CF21A0-B807-4D8D-8D6C-BC5F718B0B5B}" type="pres">
      <dgm:prSet presAssocID="{F3745366-F1F4-4028-9067-923E34C9D23F}" presName="parSh" presStyleLbl="node1" presStyleIdx="2" presStyleCnt="3"/>
      <dgm:spPr/>
    </dgm:pt>
    <dgm:pt modelId="{146BEA14-DD90-444F-BDD7-01ABF8317C61}" type="pres">
      <dgm:prSet presAssocID="{F3745366-F1F4-4028-9067-923E34C9D23F}" presName="desTx" presStyleLbl="fgAcc1" presStyleIdx="2" presStyleCnt="3" custScaleX="129880">
        <dgm:presLayoutVars>
          <dgm:bulletEnabled val="1"/>
        </dgm:presLayoutVars>
      </dgm:prSet>
      <dgm:spPr/>
    </dgm:pt>
  </dgm:ptLst>
  <dgm:cxnLst>
    <dgm:cxn modelId="{B4001001-0BA5-4CAF-888C-3FFC72E786EC}" type="presOf" srcId="{353813EB-F7E3-48D3-A5E9-FDAFCA0FCA06}" destId="{F36BE478-F143-4656-9D3F-22DDCF13FB1B}" srcOrd="1" destOrd="0" presId="urn:microsoft.com/office/officeart/2005/8/layout/process3"/>
    <dgm:cxn modelId="{C1F59107-8D8C-4FFF-8DAD-15962DB571E5}" type="presOf" srcId="{23CE59FD-4640-4B7C-8C16-65DD2E68E035}" destId="{FC417086-B62E-4AD3-B72F-26C95E2BF127}" srcOrd="0" destOrd="2" presId="urn:microsoft.com/office/officeart/2005/8/layout/process3"/>
    <dgm:cxn modelId="{7287E807-ABF8-4E01-8EC7-1478E558AEBE}" type="presOf" srcId="{7010B206-7D70-451B-B655-34F357633220}" destId="{146BEA14-DD90-444F-BDD7-01ABF8317C61}" srcOrd="0" destOrd="0" presId="urn:microsoft.com/office/officeart/2005/8/layout/process3"/>
    <dgm:cxn modelId="{758A2A0F-8E15-4FAA-BD8A-19FC2A7B909B}" srcId="{BE462D19-C8A6-4557-92BD-272CFC93A8F1}" destId="{DA5DB560-807B-479E-998C-48BA8859989A}" srcOrd="3" destOrd="0" parTransId="{07391059-AAA4-4285-ACD7-B0719B3266D8}" sibTransId="{52651A02-E7EF-4661-864A-13F92AAFBFC6}"/>
    <dgm:cxn modelId="{EE23FB16-89B1-4F21-B2F9-0873F2FEE988}" type="presOf" srcId="{2CF18862-B0DF-417C-89EA-00A29E8C37F1}" destId="{146BEA14-DD90-444F-BDD7-01ABF8317C61}" srcOrd="0" destOrd="1" presId="urn:microsoft.com/office/officeart/2005/8/layout/process3"/>
    <dgm:cxn modelId="{381F741A-AECD-4D0E-B5D8-AB85018CBCBC}" srcId="{353813EB-F7E3-48D3-A5E9-FDAFCA0FCA06}" destId="{23CE59FD-4640-4B7C-8C16-65DD2E68E035}" srcOrd="2" destOrd="0" parTransId="{50533423-3665-4C24-8E8D-D55758419AFE}" sibTransId="{5A17267E-66D9-4B09-B981-A0B010C2AE85}"/>
    <dgm:cxn modelId="{9FB32F29-9510-4A98-9B1C-E7D9CD36B106}" srcId="{BE462D19-C8A6-4557-92BD-272CFC93A8F1}" destId="{038BD376-322C-4768-B472-3F365616F84A}" srcOrd="1" destOrd="0" parTransId="{C4B382B3-D02D-40A0-BDCE-05F7E2613E86}" sibTransId="{0850153D-AE14-472F-A8FC-A610E5C7179F}"/>
    <dgm:cxn modelId="{53CF062F-230B-4911-A1DC-DE7B23BC385B}" type="presOf" srcId="{F6A1D270-4749-4105-AC13-ACCEDC94D65F}" destId="{36996CFC-7F72-4CC4-A241-123C04BED0FB}" srcOrd="0" destOrd="0" presId="urn:microsoft.com/office/officeart/2005/8/layout/process3"/>
    <dgm:cxn modelId="{AF940B33-025E-4BE3-8FAC-447B7F35AAD8}" type="presOf" srcId="{0D4004B3-A593-4F9E-893C-A22241678328}" destId="{FC417086-B62E-4AD3-B72F-26C95E2BF127}" srcOrd="0" destOrd="0" presId="urn:microsoft.com/office/officeart/2005/8/layout/process3"/>
    <dgm:cxn modelId="{A76F3439-A4C7-444F-AB78-6C0200AB006A}" srcId="{F1FF7C59-EEB2-440E-9FD6-F4A3CB06D18F}" destId="{353813EB-F7E3-48D3-A5E9-FDAFCA0FCA06}" srcOrd="0" destOrd="0" parTransId="{AB11692A-193A-481F-AE9B-707762EEE174}" sibTransId="{7B535B35-AB59-4FC5-925D-816B26517830}"/>
    <dgm:cxn modelId="{B1B0A23F-067D-4101-B805-38DCF182CAC9}" srcId="{F3745366-F1F4-4028-9067-923E34C9D23F}" destId="{2CF18862-B0DF-417C-89EA-00A29E8C37F1}" srcOrd="1" destOrd="0" parTransId="{564076CF-FE65-45B3-9194-652A61E28264}" sibTransId="{3AE0E36C-C802-4E6E-920A-C9A0BC53BBDC}"/>
    <dgm:cxn modelId="{7844175B-C5BE-4D48-BA60-6574A323E0D7}" type="presOf" srcId="{BE462D19-C8A6-4557-92BD-272CFC93A8F1}" destId="{0758ED90-6F1B-4CDF-840A-B62C4A00589D}" srcOrd="0" destOrd="0" presId="urn:microsoft.com/office/officeart/2005/8/layout/process3"/>
    <dgm:cxn modelId="{B1DE4448-D598-4041-9764-B69244B1DEF1}" type="presOf" srcId="{7B535B35-AB59-4FC5-925D-816B26517830}" destId="{954A5F1D-8430-4DC5-ABFE-139810AFDC3D}" srcOrd="1" destOrd="0" presId="urn:microsoft.com/office/officeart/2005/8/layout/process3"/>
    <dgm:cxn modelId="{842CF768-7D1F-4335-9997-2B997D6D0DF4}" srcId="{BE462D19-C8A6-4557-92BD-272CFC93A8F1}" destId="{34615A73-498F-446C-AEA2-0B051A84A879}" srcOrd="2" destOrd="0" parTransId="{0D270AA8-1474-4CCE-9325-613D067E6C7C}" sibTransId="{210728ED-BC48-40F4-8AC0-6A338851DE9B}"/>
    <dgm:cxn modelId="{840C764D-B5EE-4FC7-8D26-2506FFAFB866}" srcId="{BE462D19-C8A6-4557-92BD-272CFC93A8F1}" destId="{9963ECE1-E807-4858-9E00-9DD7536EAFBF}" srcOrd="0" destOrd="0" parTransId="{39003F0E-AC18-46D3-AE4A-07C34D92BCF9}" sibTransId="{84EB370A-B077-4624-B3A8-B2B3BBEF39B2}"/>
    <dgm:cxn modelId="{E5A70057-B66B-4D1B-80DD-B4BC23F0DCA3}" srcId="{F3745366-F1F4-4028-9067-923E34C9D23F}" destId="{7010B206-7D70-451B-B655-34F357633220}" srcOrd="0" destOrd="0" parTransId="{9F3D73F4-7282-4AF4-B59F-6BF8A73B155B}" sibTransId="{A9C04E24-7841-4628-95EF-754EE718CF01}"/>
    <dgm:cxn modelId="{A4CBC458-CC6D-4BDB-872D-82310052C127}" type="presOf" srcId="{038BD376-322C-4768-B472-3F365616F84A}" destId="{C32E8D5A-763B-4B21-AE48-C6499A330315}" srcOrd="0" destOrd="1" presId="urn:microsoft.com/office/officeart/2005/8/layout/process3"/>
    <dgm:cxn modelId="{61ECAD7B-D5CE-416B-82E6-994CC88DF1B4}" type="presOf" srcId="{34615A73-498F-446C-AEA2-0B051A84A879}" destId="{C32E8D5A-763B-4B21-AE48-C6499A330315}" srcOrd="0" destOrd="2" presId="urn:microsoft.com/office/officeart/2005/8/layout/process3"/>
    <dgm:cxn modelId="{6A63D57C-3EF3-4AF1-B1F2-78267D8BD05D}" type="presOf" srcId="{353813EB-F7E3-48D3-A5E9-FDAFCA0FCA06}" destId="{02479D38-A26F-4D7B-BF32-2DB5647E95D5}" srcOrd="0" destOrd="0" presId="urn:microsoft.com/office/officeart/2005/8/layout/process3"/>
    <dgm:cxn modelId="{F2F1427F-A7FC-42FD-966E-C7CCB3EE2DB9}" type="presOf" srcId="{9963ECE1-E807-4858-9E00-9DD7536EAFBF}" destId="{C32E8D5A-763B-4B21-AE48-C6499A330315}" srcOrd="0" destOrd="0" presId="urn:microsoft.com/office/officeart/2005/8/layout/process3"/>
    <dgm:cxn modelId="{A28B4A84-426F-4A87-8740-57AA072E0198}" type="presOf" srcId="{F3745366-F1F4-4028-9067-923E34C9D23F}" destId="{99CF21A0-B807-4D8D-8D6C-BC5F718B0B5B}" srcOrd="1" destOrd="0" presId="urn:microsoft.com/office/officeart/2005/8/layout/process3"/>
    <dgm:cxn modelId="{1F99FA9A-BEF3-4D9D-8389-D001B0FA8BFB}" type="presOf" srcId="{F3745366-F1F4-4028-9067-923E34C9D23F}" destId="{F5845E16-3728-4219-8EF1-0C4291C54C24}" srcOrd="0" destOrd="0" presId="urn:microsoft.com/office/officeart/2005/8/layout/process3"/>
    <dgm:cxn modelId="{AB0A709D-0680-470A-BBE5-F27B9376DE35}" type="presOf" srcId="{F1FF7C59-EEB2-440E-9FD6-F4A3CB06D18F}" destId="{9CECB2D4-5072-4937-9E73-B26858F8483D}" srcOrd="0" destOrd="0" presId="urn:microsoft.com/office/officeart/2005/8/layout/process3"/>
    <dgm:cxn modelId="{16207DA1-3FF4-4AA4-A62E-2D1BE9DC2A05}" type="presOf" srcId="{BE462D19-C8A6-4557-92BD-272CFC93A8F1}" destId="{277C6F6E-160F-4CA5-B586-336EEE36BFB3}" srcOrd="1" destOrd="0" presId="urn:microsoft.com/office/officeart/2005/8/layout/process3"/>
    <dgm:cxn modelId="{58CB58A3-9F0A-486A-B0FA-1395342198E5}" srcId="{353813EB-F7E3-48D3-A5E9-FDAFCA0FCA06}" destId="{10570ADC-1327-4979-8B31-34BC58815D7C}" srcOrd="1" destOrd="0" parTransId="{53F8A937-6B5C-415E-A463-62A012E6C6A3}" sibTransId="{0702FA47-A91C-4D3E-B06E-9F9EBD456D83}"/>
    <dgm:cxn modelId="{5C788AB4-1AA6-4AF7-8A51-89BC27E84237}" type="presOf" srcId="{10570ADC-1327-4979-8B31-34BC58815D7C}" destId="{FC417086-B62E-4AD3-B72F-26C95E2BF127}" srcOrd="0" destOrd="1" presId="urn:microsoft.com/office/officeart/2005/8/layout/process3"/>
    <dgm:cxn modelId="{F94A53B5-725F-4A09-B3C9-37CE6209A6A4}" type="presOf" srcId="{DA5DB560-807B-479E-998C-48BA8859989A}" destId="{C32E8D5A-763B-4B21-AE48-C6499A330315}" srcOrd="0" destOrd="3" presId="urn:microsoft.com/office/officeart/2005/8/layout/process3"/>
    <dgm:cxn modelId="{35766BC7-BEF2-4893-B66B-DE98CCE2CEF7}" srcId="{F1FF7C59-EEB2-440E-9FD6-F4A3CB06D18F}" destId="{BE462D19-C8A6-4557-92BD-272CFC93A8F1}" srcOrd="1" destOrd="0" parTransId="{77E59316-31B4-4377-81B3-49B10FB9720E}" sibTransId="{F6A1D270-4749-4105-AC13-ACCEDC94D65F}"/>
    <dgm:cxn modelId="{B99AD5CD-1B8C-4C53-AA76-0F8EC54A4403}" type="presOf" srcId="{F6A1D270-4749-4105-AC13-ACCEDC94D65F}" destId="{668DAEA4-352C-4ABF-A028-9C9D316E4167}" srcOrd="1" destOrd="0" presId="urn:microsoft.com/office/officeart/2005/8/layout/process3"/>
    <dgm:cxn modelId="{689813D8-06A1-469D-B560-9F9DC4F72A4A}" srcId="{F1FF7C59-EEB2-440E-9FD6-F4A3CB06D18F}" destId="{F3745366-F1F4-4028-9067-923E34C9D23F}" srcOrd="2" destOrd="0" parTransId="{65BB2126-B8BB-4949-909B-B1C5F2D5ABDC}" sibTransId="{F6C95425-4282-4251-BE11-E385E44B2D12}"/>
    <dgm:cxn modelId="{667D61DD-CAF5-43F0-90B9-AF8ADDF3CCB5}" srcId="{353813EB-F7E3-48D3-A5E9-FDAFCA0FCA06}" destId="{0D4004B3-A593-4F9E-893C-A22241678328}" srcOrd="0" destOrd="0" parTransId="{F98B77F2-81FC-48EF-A1F6-290F5E348402}" sibTransId="{D17ADD73-BBF9-4403-B831-F82216A58342}"/>
    <dgm:cxn modelId="{041513F6-2954-4C90-98E2-C27094311E9E}" type="presOf" srcId="{7B535B35-AB59-4FC5-925D-816B26517830}" destId="{8E26D01B-EB28-46AD-BE2B-91417132D045}" srcOrd="0" destOrd="0" presId="urn:microsoft.com/office/officeart/2005/8/layout/process3"/>
    <dgm:cxn modelId="{B14106B6-E7A8-47DF-A3DD-75AB5D87B7F0}" type="presParOf" srcId="{9CECB2D4-5072-4937-9E73-B26858F8483D}" destId="{1F31A3CC-CC52-4FC8-A0BB-4EDA6D21AE48}" srcOrd="0" destOrd="0" presId="urn:microsoft.com/office/officeart/2005/8/layout/process3"/>
    <dgm:cxn modelId="{D0D1CB70-0D79-402F-B564-3AE77CD7B9BE}" type="presParOf" srcId="{1F31A3CC-CC52-4FC8-A0BB-4EDA6D21AE48}" destId="{02479D38-A26F-4D7B-BF32-2DB5647E95D5}" srcOrd="0" destOrd="0" presId="urn:microsoft.com/office/officeart/2005/8/layout/process3"/>
    <dgm:cxn modelId="{2F979126-7BC7-4D7A-9EA1-64EBC8FC8859}" type="presParOf" srcId="{1F31A3CC-CC52-4FC8-A0BB-4EDA6D21AE48}" destId="{F36BE478-F143-4656-9D3F-22DDCF13FB1B}" srcOrd="1" destOrd="0" presId="urn:microsoft.com/office/officeart/2005/8/layout/process3"/>
    <dgm:cxn modelId="{16C098EF-057A-48B8-B1E9-B84DA7E98354}" type="presParOf" srcId="{1F31A3CC-CC52-4FC8-A0BB-4EDA6D21AE48}" destId="{FC417086-B62E-4AD3-B72F-26C95E2BF127}" srcOrd="2" destOrd="0" presId="urn:microsoft.com/office/officeart/2005/8/layout/process3"/>
    <dgm:cxn modelId="{4DF56318-0897-4C57-99D0-52D73E09493D}" type="presParOf" srcId="{9CECB2D4-5072-4937-9E73-B26858F8483D}" destId="{8E26D01B-EB28-46AD-BE2B-91417132D045}" srcOrd="1" destOrd="0" presId="urn:microsoft.com/office/officeart/2005/8/layout/process3"/>
    <dgm:cxn modelId="{B6BDD25C-ECC1-4949-AE72-F8D223109C68}" type="presParOf" srcId="{8E26D01B-EB28-46AD-BE2B-91417132D045}" destId="{954A5F1D-8430-4DC5-ABFE-139810AFDC3D}" srcOrd="0" destOrd="0" presId="urn:microsoft.com/office/officeart/2005/8/layout/process3"/>
    <dgm:cxn modelId="{B47A583D-2858-41BA-A261-C42677D9EDAA}" type="presParOf" srcId="{9CECB2D4-5072-4937-9E73-B26858F8483D}" destId="{58B1437F-0E90-468A-9AF5-D0399B0D711B}" srcOrd="2" destOrd="0" presId="urn:microsoft.com/office/officeart/2005/8/layout/process3"/>
    <dgm:cxn modelId="{79C76C92-FEFC-4834-AC08-AB68018CADDA}" type="presParOf" srcId="{58B1437F-0E90-468A-9AF5-D0399B0D711B}" destId="{0758ED90-6F1B-4CDF-840A-B62C4A00589D}" srcOrd="0" destOrd="0" presId="urn:microsoft.com/office/officeart/2005/8/layout/process3"/>
    <dgm:cxn modelId="{CEB65155-E969-44D4-8DA2-3EFEF9709012}" type="presParOf" srcId="{58B1437F-0E90-468A-9AF5-D0399B0D711B}" destId="{277C6F6E-160F-4CA5-B586-336EEE36BFB3}" srcOrd="1" destOrd="0" presId="urn:microsoft.com/office/officeart/2005/8/layout/process3"/>
    <dgm:cxn modelId="{3D9C1F35-0C47-44FC-944E-A8529EB460C6}" type="presParOf" srcId="{58B1437F-0E90-468A-9AF5-D0399B0D711B}" destId="{C32E8D5A-763B-4B21-AE48-C6499A330315}" srcOrd="2" destOrd="0" presId="urn:microsoft.com/office/officeart/2005/8/layout/process3"/>
    <dgm:cxn modelId="{1876FFE7-A310-411F-9A9E-AD7564FD73EB}" type="presParOf" srcId="{9CECB2D4-5072-4937-9E73-B26858F8483D}" destId="{36996CFC-7F72-4CC4-A241-123C04BED0FB}" srcOrd="3" destOrd="0" presId="urn:microsoft.com/office/officeart/2005/8/layout/process3"/>
    <dgm:cxn modelId="{41369832-2915-4B9E-A2EE-35D35EE3C83E}" type="presParOf" srcId="{36996CFC-7F72-4CC4-A241-123C04BED0FB}" destId="{668DAEA4-352C-4ABF-A028-9C9D316E4167}" srcOrd="0" destOrd="0" presId="urn:microsoft.com/office/officeart/2005/8/layout/process3"/>
    <dgm:cxn modelId="{8116A49C-71B1-45BF-A978-35FB1A9DCFB1}" type="presParOf" srcId="{9CECB2D4-5072-4937-9E73-B26858F8483D}" destId="{FADCD5D4-9EEF-49D3-A1E4-C500C990A87D}" srcOrd="4" destOrd="0" presId="urn:microsoft.com/office/officeart/2005/8/layout/process3"/>
    <dgm:cxn modelId="{E9429A26-F8ED-4881-8EDE-A0C05CDC6335}" type="presParOf" srcId="{FADCD5D4-9EEF-49D3-A1E4-C500C990A87D}" destId="{F5845E16-3728-4219-8EF1-0C4291C54C24}" srcOrd="0" destOrd="0" presId="urn:microsoft.com/office/officeart/2005/8/layout/process3"/>
    <dgm:cxn modelId="{9CB5AAF4-7D6B-4E81-B414-CC8FFE18E9C1}" type="presParOf" srcId="{FADCD5D4-9EEF-49D3-A1E4-C500C990A87D}" destId="{99CF21A0-B807-4D8D-8D6C-BC5F718B0B5B}" srcOrd="1" destOrd="0" presId="urn:microsoft.com/office/officeart/2005/8/layout/process3"/>
    <dgm:cxn modelId="{EFC5A320-5091-4DED-8B29-C365DD664250}" type="presParOf" srcId="{FADCD5D4-9EEF-49D3-A1E4-C500C990A87D}" destId="{146BEA14-DD90-444F-BDD7-01ABF8317C6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BE478-F143-4656-9D3F-22DDCF13FB1B}">
      <dsp:nvSpPr>
        <dsp:cNvPr id="0" name=""/>
        <dsp:cNvSpPr/>
      </dsp:nvSpPr>
      <dsp:spPr>
        <a:xfrm>
          <a:off x="31582" y="36141"/>
          <a:ext cx="2373890" cy="12752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Отправить Заявку на участие</a:t>
          </a:r>
        </a:p>
      </dsp:txBody>
      <dsp:txXfrm>
        <a:off x="31582" y="36141"/>
        <a:ext cx="2373890" cy="850146"/>
      </dsp:txXfrm>
    </dsp:sp>
    <dsp:sp modelId="{FC417086-B62E-4AD3-B72F-26C95E2BF127}">
      <dsp:nvSpPr>
        <dsp:cNvPr id="0" name=""/>
        <dsp:cNvSpPr/>
      </dsp:nvSpPr>
      <dsp:spPr>
        <a:xfrm>
          <a:off x="270074" y="896541"/>
          <a:ext cx="2726803" cy="291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/>
            <a:t>Отправить на электронную почту </a:t>
          </a:r>
          <a:r>
            <a:rPr lang="en-US" sz="1300" b="0" i="0" u="sng" kern="1200" dirty="0">
              <a:hlinkClick xmlns:r="http://schemas.openxmlformats.org/officeDocument/2006/relationships" r:id="rId1"/>
            </a:rPr>
            <a:t>welcome@railcommerce.com</a:t>
          </a:r>
          <a:r>
            <a:rPr lang="en-US" sz="1300" b="0" i="0" u="sng" kern="1200" dirty="0"/>
            <a:t> </a:t>
          </a:r>
          <a:r>
            <a:rPr lang="ru-RU" sz="1300" b="0" i="0" u="sng" kern="1200" dirty="0"/>
            <a:t> </a:t>
          </a:r>
          <a:r>
            <a:rPr lang="ru-RU" sz="1300" b="1" kern="1200" dirty="0"/>
            <a:t>информационную карту тендера с реестром лотов для торгов за перевозку</a:t>
          </a:r>
        </a:p>
        <a:p>
          <a:pPr marL="114300" lvl="1" indent="-114300" algn="just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b="1" kern="1200" dirty="0"/>
            <a:t>Получить информацию о доступе к размещению лотов</a:t>
          </a:r>
        </a:p>
      </dsp:txBody>
      <dsp:txXfrm>
        <a:off x="349939" y="976406"/>
        <a:ext cx="2567073" cy="2756270"/>
      </dsp:txXfrm>
    </dsp:sp>
    <dsp:sp modelId="{8E26D01B-EB28-46AD-BE2B-91417132D045}">
      <dsp:nvSpPr>
        <dsp:cNvPr id="0" name=""/>
        <dsp:cNvSpPr/>
      </dsp:nvSpPr>
      <dsp:spPr>
        <a:xfrm rot="9505">
          <a:off x="2768229" y="200078"/>
          <a:ext cx="769049" cy="532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b="1" kern="1200"/>
        </a:p>
      </dsp:txBody>
      <dsp:txXfrm>
        <a:off x="2768229" y="306451"/>
        <a:ext cx="609159" cy="319780"/>
      </dsp:txXfrm>
    </dsp:sp>
    <dsp:sp modelId="{277C6F6E-160F-4CA5-B586-336EEE36BFB3}">
      <dsp:nvSpPr>
        <dsp:cNvPr id="0" name=""/>
        <dsp:cNvSpPr/>
      </dsp:nvSpPr>
      <dsp:spPr>
        <a:xfrm>
          <a:off x="3856504" y="46394"/>
          <a:ext cx="2140684" cy="1275220"/>
        </a:xfrm>
        <a:prstGeom prst="roundRect">
          <a:avLst>
            <a:gd name="adj" fmla="val 10000"/>
          </a:avLst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Заполнить и опубликовать Лоты</a:t>
          </a:r>
        </a:p>
      </dsp:txBody>
      <dsp:txXfrm>
        <a:off x="3856504" y="46394"/>
        <a:ext cx="2140684" cy="850146"/>
      </dsp:txXfrm>
    </dsp:sp>
    <dsp:sp modelId="{C32E8D5A-763B-4B21-AE48-C6499A330315}">
      <dsp:nvSpPr>
        <dsp:cNvPr id="0" name=""/>
        <dsp:cNvSpPr/>
      </dsp:nvSpPr>
      <dsp:spPr>
        <a:xfrm>
          <a:off x="3985853" y="896541"/>
          <a:ext cx="2758892" cy="291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Внести условия перевозки в информационную карту тендера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Заполнить и опубликовать Лоты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Торги между участниками идут на повышение цены </a:t>
          </a:r>
        </a:p>
      </dsp:txBody>
      <dsp:txXfrm>
        <a:off x="4066658" y="977346"/>
        <a:ext cx="2597282" cy="2754390"/>
      </dsp:txXfrm>
    </dsp:sp>
    <dsp:sp modelId="{36996CFC-7F72-4CC4-A241-123C04BED0FB}">
      <dsp:nvSpPr>
        <dsp:cNvPr id="0" name=""/>
        <dsp:cNvSpPr/>
      </dsp:nvSpPr>
      <dsp:spPr>
        <a:xfrm>
          <a:off x="6398984" y="204983"/>
          <a:ext cx="851807" cy="53296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00" b="1" kern="1200"/>
        </a:p>
      </dsp:txBody>
      <dsp:txXfrm>
        <a:off x="6398984" y="311577"/>
        <a:ext cx="691917" cy="319780"/>
      </dsp:txXfrm>
    </dsp:sp>
    <dsp:sp modelId="{99CF21A0-B807-4D8D-8D6C-BC5F718B0B5B}">
      <dsp:nvSpPr>
        <dsp:cNvPr id="0" name=""/>
        <dsp:cNvSpPr/>
      </dsp:nvSpPr>
      <dsp:spPr>
        <a:xfrm>
          <a:off x="7604372" y="46394"/>
          <a:ext cx="2140684" cy="1275220"/>
        </a:xfrm>
        <a:prstGeom prst="roundRect">
          <a:avLst>
            <a:gd name="adj" fmla="val 10000"/>
          </a:avLst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Победитель заключает договор с Владельцем лота</a:t>
          </a:r>
        </a:p>
      </dsp:txBody>
      <dsp:txXfrm>
        <a:off x="7604372" y="46394"/>
        <a:ext cx="2140684" cy="850146"/>
      </dsp:txXfrm>
    </dsp:sp>
    <dsp:sp modelId="{146BEA14-DD90-444F-BDD7-01ABF8317C61}">
      <dsp:nvSpPr>
        <dsp:cNvPr id="0" name=""/>
        <dsp:cNvSpPr/>
      </dsp:nvSpPr>
      <dsp:spPr>
        <a:xfrm>
          <a:off x="7723007" y="896541"/>
          <a:ext cx="2780320" cy="291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 Подведение итогов торгов: Победителем становится участник, подавший наиболее выгодное ценовое предложение. Заказчику и Победителю торгов направляются протоколы -уведомления </a:t>
          </a:r>
          <a:r>
            <a:rPr lang="ru-RU" sz="1400" b="1" kern="1200"/>
            <a:t>о победителе</a:t>
          </a:r>
          <a:endParaRPr lang="ru-RU" sz="1400" b="1" kern="1200" dirty="0"/>
        </a:p>
      </dsp:txBody>
      <dsp:txXfrm>
        <a:off x="7804440" y="977974"/>
        <a:ext cx="2617454" cy="2753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26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37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87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61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7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36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45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511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99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78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B5CC556-FDC7-4DEA-B325-C1B4CD2F681E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054F135-2FAB-49F0-9FA3-59B5F1A59FC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4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7928" y="274779"/>
            <a:ext cx="59146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Торги за перевозку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62640744"/>
              </p:ext>
            </p:extLst>
          </p:nvPr>
        </p:nvGraphicFramePr>
        <p:xfrm>
          <a:off x="847288" y="2122415"/>
          <a:ext cx="10511406" cy="3858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65402" y="1290388"/>
            <a:ext cx="1021779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800" b="1" dirty="0">
                <a:ln/>
                <a:solidFill>
                  <a:srgbClr val="EE833A"/>
                </a:solidFill>
              </a:rPr>
              <a:t>Заказчики торгов:</a:t>
            </a:r>
            <a:r>
              <a:rPr lang="ru-RU" sz="2800" b="1">
                <a:ln/>
                <a:solidFill>
                  <a:srgbClr val="EE833A"/>
                </a:solidFill>
              </a:rPr>
              <a:t>	Операторы подвижного </a:t>
            </a:r>
            <a:r>
              <a:rPr lang="ru-RU" sz="2800" b="1" dirty="0">
                <a:ln/>
                <a:solidFill>
                  <a:srgbClr val="EE833A"/>
                </a:solidFill>
              </a:rPr>
              <a:t>состава</a:t>
            </a:r>
          </a:p>
          <a:p>
            <a:r>
              <a:rPr lang="ru-RU" sz="2800" b="1" dirty="0">
                <a:ln/>
                <a:solidFill>
                  <a:srgbClr val="EE833A"/>
                </a:solidFill>
              </a:rPr>
              <a:t>Участники торгов:	Грузовладельцы</a:t>
            </a:r>
          </a:p>
        </p:txBody>
      </p:sp>
      <p:sp>
        <p:nvSpPr>
          <p:cNvPr id="2" name="Стрелка: штриховая вправо 1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107040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36BE478-F143-4656-9D3F-22DDCF13F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>
                                            <p:graphicEl>
                                              <a:dgm id="{F36BE478-F143-4656-9D3F-22DDCF13F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>
                                            <p:graphicEl>
                                              <a:dgm id="{F36BE478-F143-4656-9D3F-22DDCF13F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26D01B-EB28-46AD-BE2B-91417132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>
                                            <p:graphicEl>
                                              <a:dgm id="{8E26D01B-EB28-46AD-BE2B-91417132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>
                                            <p:graphicEl>
                                              <a:dgm id="{8E26D01B-EB28-46AD-BE2B-91417132D0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77C6F6E-160F-4CA5-B586-336EEE36B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graphicEl>
                                              <a:dgm id="{277C6F6E-160F-4CA5-B586-336EEE36B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graphicEl>
                                              <a:dgm id="{277C6F6E-160F-4CA5-B586-336EEE36BF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996CFC-7F72-4CC4-A241-123C04BED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graphicEl>
                                              <a:dgm id="{36996CFC-7F72-4CC4-A241-123C04BED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graphicEl>
                                              <a:dgm id="{36996CFC-7F72-4CC4-A241-123C04BED0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CF21A0-B807-4D8D-8D6C-BC5F718B0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>
                                            <p:graphicEl>
                                              <a:dgm id="{99CF21A0-B807-4D8D-8D6C-BC5F718B0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>
                                            <p:graphicEl>
                                              <a:dgm id="{99CF21A0-B807-4D8D-8D6C-BC5F718B0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C417086-B62E-4AD3-B72F-26C95E2BF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">
                                            <p:graphicEl>
                                              <a:dgm id="{FC417086-B62E-4AD3-B72F-26C95E2BF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>
                                            <p:graphicEl>
                                              <a:dgm id="{FC417086-B62E-4AD3-B72F-26C95E2BF1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2E8D5A-763B-4B21-AE48-C6499A330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">
                                            <p:graphicEl>
                                              <a:dgm id="{C32E8D5A-763B-4B21-AE48-C6499A330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">
                                            <p:graphicEl>
                                              <a:dgm id="{C32E8D5A-763B-4B21-AE48-C6499A330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6BEA14-DD90-444F-BDD7-01ABF8317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>
                                            <p:graphicEl>
                                              <a:dgm id="{146BEA14-DD90-444F-BDD7-01ABF8317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6">
                                            <p:graphicEl>
                                              <a:dgm id="{146BEA14-DD90-444F-BDD7-01ABF8317C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lvlAtOnce"/>
        </p:bldSub>
      </p:bldGraphic>
      <p:bldP spid="7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651" y="1661516"/>
            <a:ext cx="8339444" cy="46690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84786" y="392225"/>
            <a:ext cx="57025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ШАГ 1. ВОЙТИ В ЛИЧНЫЙ КАБИНЕТ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Облачко с текстом: прямоугольное 8"/>
          <p:cNvSpPr/>
          <p:nvPr/>
        </p:nvSpPr>
        <p:spPr>
          <a:xfrm>
            <a:off x="8975743" y="815933"/>
            <a:ext cx="1602298" cy="746072"/>
          </a:xfrm>
          <a:prstGeom prst="wedgeRectCallout">
            <a:avLst>
              <a:gd name="adj1" fmla="val -49506"/>
              <a:gd name="adj2" fmla="val 68499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ВОЙТИ В ЛИЧНЫЙ КАБИНЕТ</a:t>
            </a:r>
          </a:p>
        </p:txBody>
      </p:sp>
      <p:sp>
        <p:nvSpPr>
          <p:cNvPr id="10" name="Облачко с текстом: прямоугольное 9"/>
          <p:cNvSpPr/>
          <p:nvPr/>
        </p:nvSpPr>
        <p:spPr>
          <a:xfrm>
            <a:off x="6523846" y="815934"/>
            <a:ext cx="2115424" cy="746071"/>
          </a:xfrm>
          <a:prstGeom prst="wedgeRectCallout">
            <a:avLst>
              <a:gd name="adj1" fmla="val 40042"/>
              <a:gd name="adj2" fmla="val 7809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ПРОЙТИ БЕСПЛАТНУЮ РЕГИСТРАЦИЮ</a:t>
            </a:r>
          </a:p>
        </p:txBody>
      </p:sp>
      <p:sp>
        <p:nvSpPr>
          <p:cNvPr id="11" name="Стрелка: штриховая вправо 10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ДАЛЕЕ</a:t>
            </a:r>
          </a:p>
        </p:txBody>
      </p:sp>
    </p:spTree>
    <p:extLst>
      <p:ext uri="{BB962C8B-B14F-4D97-AF65-F5344CB8AC3E}">
        <p14:creationId xmlns:p14="http://schemas.microsoft.com/office/powerpoint/2010/main" val="260905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810" y="731700"/>
            <a:ext cx="8000352" cy="56040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25962" y="232103"/>
            <a:ext cx="64461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CDDEA">
                    <a:lumMod val="50000"/>
                  </a:srgbClr>
                </a:solidFill>
                <a:effectLst>
                  <a:outerShdw blurRad="12700" dist="38100" dir="2700000" algn="tl" rotWithShape="0">
                    <a:srgbClr val="C2BC8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ШАГ 2. ВОЙТИ В РАЗДЕЛ «МОИ ЛОТЫ»</a:t>
            </a:r>
          </a:p>
        </p:txBody>
      </p:sp>
      <p:sp>
        <p:nvSpPr>
          <p:cNvPr id="7" name="Облачко с текстом: прямоугольное 6"/>
          <p:cNvSpPr/>
          <p:nvPr/>
        </p:nvSpPr>
        <p:spPr>
          <a:xfrm>
            <a:off x="291981" y="979582"/>
            <a:ext cx="1736522" cy="830168"/>
          </a:xfrm>
          <a:prstGeom prst="wedgeRectCallout">
            <a:avLst>
              <a:gd name="adj1" fmla="val 159183"/>
              <a:gd name="adj2" fmla="val 388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ВЫБРАТЬ ВИД ТОРГОВОЙ ПРОЦЕДУРЫ «ТОРГИ ЗА ПЕРЕВОЗКУ»</a:t>
            </a:r>
          </a:p>
        </p:txBody>
      </p:sp>
      <p:sp>
        <p:nvSpPr>
          <p:cNvPr id="8" name="Облачко с текстом: прямоугольное 7"/>
          <p:cNvSpPr/>
          <p:nvPr/>
        </p:nvSpPr>
        <p:spPr>
          <a:xfrm>
            <a:off x="10346155" y="2703542"/>
            <a:ext cx="1657569" cy="830168"/>
          </a:xfrm>
          <a:prstGeom prst="wedgeRectCallout">
            <a:avLst>
              <a:gd name="adj1" fmla="val -256935"/>
              <a:gd name="adj2" fmla="val -3680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ПРОВЕРИТЬ НАЛИЧИЕ ЛОТОВ В ЛИЧНОМ КАБИНЕТЕ</a:t>
            </a:r>
          </a:p>
        </p:txBody>
      </p:sp>
      <p:sp>
        <p:nvSpPr>
          <p:cNvPr id="9" name="Облачко с текстом: прямоугольное 8"/>
          <p:cNvSpPr/>
          <p:nvPr/>
        </p:nvSpPr>
        <p:spPr>
          <a:xfrm>
            <a:off x="10375488" y="610693"/>
            <a:ext cx="1628236" cy="758040"/>
          </a:xfrm>
          <a:prstGeom prst="wedgeRectCallout">
            <a:avLst>
              <a:gd name="adj1" fmla="val -141040"/>
              <a:gd name="adj2" fmla="val -16004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ВЫБРАТЬ ВИД ТОРГОВОЙ ПРОЦЕДУРЫ «ТОРГИ ЗА ПЕРЕВОЗКУ»</a:t>
            </a:r>
          </a:p>
        </p:txBody>
      </p:sp>
      <p:sp>
        <p:nvSpPr>
          <p:cNvPr id="10" name="Облачко с текстом: прямоугольное 9"/>
          <p:cNvSpPr/>
          <p:nvPr/>
        </p:nvSpPr>
        <p:spPr>
          <a:xfrm>
            <a:off x="10375488" y="1601850"/>
            <a:ext cx="1593146" cy="830168"/>
          </a:xfrm>
          <a:prstGeom prst="wedgeRectCallout">
            <a:avLst>
              <a:gd name="adj1" fmla="val -83707"/>
              <a:gd name="adj2" fmla="val -91652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ДЛЯ СОЗДАНИЯ НОВОГО ЛОТА НАЖАТЬ КНОПКУ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«РАЗМЕСТИТЬ ЛОТ»</a:t>
            </a:r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3968282" y="1581150"/>
            <a:ext cx="1411438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7934890" y="998512"/>
            <a:ext cx="1158105" cy="19780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042581" y="2744119"/>
            <a:ext cx="749550" cy="2438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9190617" y="967714"/>
            <a:ext cx="1030922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2318810" y="3992006"/>
            <a:ext cx="1475567" cy="2671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380" y="2342819"/>
            <a:ext cx="21257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 w="0"/>
                <a:solidFill>
                  <a:srgbClr val="E4831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Если требуется ввести </a:t>
            </a:r>
            <a:endParaRPr kumimoji="0" lang="en-US" sz="1400" b="0" i="0" u="none" strike="noStrike" kern="1200" cap="none" spc="0" normalizeH="0" baseline="0" noProof="0" dirty="0">
              <a:ln w="0"/>
              <a:solidFill>
                <a:srgbClr val="E4831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 w="0"/>
                <a:solidFill>
                  <a:srgbClr val="E4831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новые лоты, необходимо</a:t>
            </a:r>
          </a:p>
        </p:txBody>
      </p:sp>
      <p:sp>
        <p:nvSpPr>
          <p:cNvPr id="15" name="Облачко с текстом: прямоугольное 14"/>
          <p:cNvSpPr/>
          <p:nvPr/>
        </p:nvSpPr>
        <p:spPr>
          <a:xfrm>
            <a:off x="265007" y="3943043"/>
            <a:ext cx="1736522" cy="830168"/>
          </a:xfrm>
          <a:prstGeom prst="wedgeRectCallout">
            <a:avLst>
              <a:gd name="adj1" fmla="val 67202"/>
              <a:gd name="adj2" fmla="val -1888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ВЫБРАТЬ РАЗДЕЛ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«МОИ ЛОТЫ»</a:t>
            </a:r>
          </a:p>
        </p:txBody>
      </p:sp>
      <p:sp>
        <p:nvSpPr>
          <p:cNvPr id="16" name="Стрелка: штриховая вправо 15"/>
          <p:cNvSpPr/>
          <p:nvPr/>
        </p:nvSpPr>
        <p:spPr>
          <a:xfrm>
            <a:off x="11166583" y="65156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ДАЛЕЕ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0278E3-4E05-4908-A87F-68A57B250419}"/>
              </a:ext>
            </a:extLst>
          </p:cNvPr>
          <p:cNvSpPr txBox="1"/>
          <p:nvPr/>
        </p:nvSpPr>
        <p:spPr>
          <a:xfrm>
            <a:off x="5232902" y="4059063"/>
            <a:ext cx="12891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0 участников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05BB2D3-CC4B-4518-BEC1-AB50EA3FC11D}"/>
              </a:ext>
            </a:extLst>
          </p:cNvPr>
          <p:cNvSpPr txBox="1"/>
          <p:nvPr/>
        </p:nvSpPr>
        <p:spPr>
          <a:xfrm>
            <a:off x="5242792" y="5659346"/>
            <a:ext cx="12891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6 участников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70DCED-80D0-4534-8935-56854AE2BD99}"/>
              </a:ext>
            </a:extLst>
          </p:cNvPr>
          <p:cNvSpPr txBox="1"/>
          <p:nvPr/>
        </p:nvSpPr>
        <p:spPr>
          <a:xfrm>
            <a:off x="5242792" y="4810385"/>
            <a:ext cx="11977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1 участник</a:t>
            </a:r>
          </a:p>
        </p:txBody>
      </p:sp>
    </p:spTree>
    <p:extLst>
      <p:ext uri="{BB962C8B-B14F-4D97-AF65-F5344CB8AC3E}">
        <p14:creationId xmlns:p14="http://schemas.microsoft.com/office/powerpoint/2010/main" val="218719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16 -0.04282 L 0.59648 -0.166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16" y="-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2" grpId="0" animBg="1"/>
      <p:bldP spid="11" grpId="0" animBg="1"/>
      <p:bldP spid="12" grpId="0" animBg="1"/>
      <p:bldP spid="13" grpId="0" animBg="1"/>
      <p:bldP spid="14" grpId="0" animBg="1"/>
      <p:bldP spid="3" grpId="0"/>
      <p:bldP spid="3" grpId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234" y="546884"/>
            <a:ext cx="5665789" cy="576629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64461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CDDEA">
                    <a:lumMod val="50000"/>
                  </a:srgbClr>
                </a:solidFill>
                <a:effectLst>
                  <a:outerShdw blurRad="12700" dist="38100" dir="2700000" algn="tl" rotWithShape="0">
                    <a:srgbClr val="C2BC8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ШАГ 3. СОЗДАТЬ НОВЫЙ ЛОТ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9251" y="523220"/>
            <a:ext cx="25104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 w="0"/>
                <a:solidFill>
                  <a:srgbClr val="E4831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Последовательно заполняем поля Лота</a:t>
            </a: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3148965" y="932139"/>
            <a:ext cx="3184106" cy="4108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137265" y="1374405"/>
            <a:ext cx="2739424" cy="8026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5899796" y="1373549"/>
            <a:ext cx="2680337" cy="8170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148963" y="2195219"/>
            <a:ext cx="2727726" cy="4054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3141807" y="2625567"/>
            <a:ext cx="5418025" cy="4153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3140494" y="3070897"/>
            <a:ext cx="5418025" cy="4108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140494" y="3503891"/>
            <a:ext cx="5418025" cy="8797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3136074" y="4419235"/>
            <a:ext cx="5445951" cy="3956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3136074" y="4836974"/>
            <a:ext cx="5466254" cy="4187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151050" y="5286138"/>
            <a:ext cx="5451278" cy="61469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6333071" y="933122"/>
            <a:ext cx="2233918" cy="4108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Прямоугольник: скругленные углы 16"/>
          <p:cNvSpPr/>
          <p:nvPr/>
        </p:nvSpPr>
        <p:spPr>
          <a:xfrm>
            <a:off x="5899795" y="2201693"/>
            <a:ext cx="2667193" cy="4108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7583494" y="607474"/>
            <a:ext cx="983496" cy="2678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5075713" y="5956145"/>
            <a:ext cx="996733" cy="351461"/>
          </a:xfrm>
          <a:prstGeom prst="roundRect">
            <a:avLst>
              <a:gd name="adj" fmla="val 308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6110024" y="5956145"/>
            <a:ext cx="672261" cy="3514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3405" y="3259684"/>
            <a:ext cx="2473021" cy="1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Пиломатериалы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024938" y="2408254"/>
            <a:ext cx="477144" cy="1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38273" y="5471927"/>
            <a:ext cx="1961769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Согласно условиям в карте тендера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243944" y="5053375"/>
            <a:ext cx="2807117" cy="1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Подача вагонов под погрузку начиная с 01.01.2017</a:t>
            </a:r>
          </a:p>
        </p:txBody>
      </p:sp>
      <p:sp>
        <p:nvSpPr>
          <p:cNvPr id="43" name="Облачко с текстом: прямоугольное 42"/>
          <p:cNvSpPr/>
          <p:nvPr/>
        </p:nvSpPr>
        <p:spPr>
          <a:xfrm>
            <a:off x="9008207" y="316616"/>
            <a:ext cx="1736522" cy="830168"/>
          </a:xfrm>
          <a:prstGeom prst="wedgeRectCallout">
            <a:avLst>
              <a:gd name="adj1" fmla="val -75829"/>
              <a:gd name="adj2" fmla="val 43895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ВИД ТОРГОВОЙ ПРОЦЕДУРЫ И НОМЕР ЛОТА ПОДСТАВЛЯЮТСЯ АВТОМАТИЧЕСКИ</a:t>
            </a:r>
          </a:p>
        </p:txBody>
      </p:sp>
      <p:sp>
        <p:nvSpPr>
          <p:cNvPr id="44" name="Облачко с текстом: прямоугольное 43"/>
          <p:cNvSpPr/>
          <p:nvPr/>
        </p:nvSpPr>
        <p:spPr>
          <a:xfrm>
            <a:off x="8970297" y="1229909"/>
            <a:ext cx="1736522" cy="830168"/>
          </a:xfrm>
          <a:prstGeom prst="wedgeRectCallout">
            <a:avLst>
              <a:gd name="adj1" fmla="val -89652"/>
              <a:gd name="adj2" fmla="val 5009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МОЖНО УКАЗАТЬ НЕСКОЛЬКО  СТАНЦИЙ НАЗНАЧЕНИЯ ИЛИ НЕ УКАЗАТЬ НИ ОДНОЙ</a:t>
            </a:r>
          </a:p>
        </p:txBody>
      </p:sp>
      <p:sp>
        <p:nvSpPr>
          <p:cNvPr id="45" name="Облачко с текстом: прямоугольное 44"/>
          <p:cNvSpPr/>
          <p:nvPr/>
        </p:nvSpPr>
        <p:spPr>
          <a:xfrm>
            <a:off x="9008207" y="2150403"/>
            <a:ext cx="1736522" cy="830168"/>
          </a:xfrm>
          <a:prstGeom prst="wedgeRectCallout">
            <a:avLst>
              <a:gd name="adj1" fmla="val -75829"/>
              <a:gd name="adj2" fmla="val -17145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КОМИССИОННОЕ ВОЗНАГРАЖДЕНИЕ УКАЗЫВАЕТ ОРГАНИЗАТОР ТОРГОВ</a:t>
            </a:r>
          </a:p>
        </p:txBody>
      </p:sp>
      <p:sp>
        <p:nvSpPr>
          <p:cNvPr id="46" name="Облачко с текстом: прямоугольное 45"/>
          <p:cNvSpPr/>
          <p:nvPr/>
        </p:nvSpPr>
        <p:spPr>
          <a:xfrm>
            <a:off x="938168" y="2177012"/>
            <a:ext cx="1736522" cy="830168"/>
          </a:xfrm>
          <a:prstGeom prst="wedgeRectCallout">
            <a:avLst>
              <a:gd name="adj1" fmla="val 68759"/>
              <a:gd name="adj2" fmla="val 2599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ТЕХНИЧЕСКИЕ ОСОБЕННОСТИ ВАГОНА УКАЗЫВАЮТСЯ ПРИ НЕОБХОДИМОСТИ</a:t>
            </a:r>
          </a:p>
        </p:txBody>
      </p:sp>
      <p:sp>
        <p:nvSpPr>
          <p:cNvPr id="47" name="Облачко с текстом: прямоугольное 46"/>
          <p:cNvSpPr/>
          <p:nvPr/>
        </p:nvSpPr>
        <p:spPr>
          <a:xfrm>
            <a:off x="9001708" y="3070897"/>
            <a:ext cx="1736522" cy="1018113"/>
          </a:xfrm>
          <a:prstGeom prst="wedgeRectCallout">
            <a:avLst>
              <a:gd name="adj1" fmla="val -74293"/>
              <a:gd name="adj2" fmla="val -796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ЕДИНИЦУ ИЗМЕРЕНИЯ,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НАЧАЛЬНУЮ ЦЕНУ, ШАГ ТОРГОВ  ОПРЕДЕЛЯЕТ ВЛАДЕЛЕЦ ЛОТА.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ДОПУСКАЕТСЯ, ЧТО НАЧАЛЬНАЯ ЦЕНА МОЖЕТ БЫТЬ НЕ УСТАНОВЛЕНА</a:t>
            </a:r>
          </a:p>
        </p:txBody>
      </p:sp>
      <p:sp>
        <p:nvSpPr>
          <p:cNvPr id="49" name="Облачко с текстом: прямоугольное 48"/>
          <p:cNvSpPr/>
          <p:nvPr/>
        </p:nvSpPr>
        <p:spPr>
          <a:xfrm>
            <a:off x="938168" y="5390770"/>
            <a:ext cx="1736522" cy="830168"/>
          </a:xfrm>
          <a:prstGeom prst="wedgeRectCallout">
            <a:avLst>
              <a:gd name="adj1" fmla="val 181642"/>
              <a:gd name="adj2" fmla="val 3288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КНОПКЕ РАЗМЕСТИТЬ ЛОТ СОХРАНЯЕТСЯ НА САЙТЕ</a:t>
            </a:r>
          </a:p>
        </p:txBody>
      </p:sp>
      <p:sp>
        <p:nvSpPr>
          <p:cNvPr id="50" name="Облачко с текстом: прямоугольное 49"/>
          <p:cNvSpPr/>
          <p:nvPr/>
        </p:nvSpPr>
        <p:spPr>
          <a:xfrm>
            <a:off x="8970297" y="5305033"/>
            <a:ext cx="1736522" cy="830168"/>
          </a:xfrm>
          <a:prstGeom prst="wedgeRectCallout">
            <a:avLst>
              <a:gd name="adj1" fmla="val -173793"/>
              <a:gd name="adj2" fmla="val 4274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 НАЖАТИИ «ОТМЕНА» ЛОТ НЕ СОЗДАЕТСЯ, ДАННЫЕ НЕ СОХРАНЯЮТСЯ</a:t>
            </a:r>
          </a:p>
        </p:txBody>
      </p:sp>
      <p:sp>
        <p:nvSpPr>
          <p:cNvPr id="51" name="Облачко с текстом: прямоугольное 50"/>
          <p:cNvSpPr/>
          <p:nvPr/>
        </p:nvSpPr>
        <p:spPr>
          <a:xfrm>
            <a:off x="8999236" y="4245832"/>
            <a:ext cx="1736522" cy="830168"/>
          </a:xfrm>
          <a:prstGeom prst="wedgeRectCallout">
            <a:avLst>
              <a:gd name="adj1" fmla="val -71221"/>
              <a:gd name="adj2" fmla="val -314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ДАТУ И ВРЕМЯ ПОДВЕДЕНИЯ ИТОГОВ ТОРГОВ ОПРЕДЕЛЯЕТ ОРГАНИЗАТОР ТОРГОВ</a:t>
            </a:r>
          </a:p>
        </p:txBody>
      </p:sp>
      <p:sp>
        <p:nvSpPr>
          <p:cNvPr id="52" name="Облачко с текстом: прямоугольное 51"/>
          <p:cNvSpPr/>
          <p:nvPr/>
        </p:nvSpPr>
        <p:spPr>
          <a:xfrm>
            <a:off x="951700" y="3430030"/>
            <a:ext cx="1736522" cy="914912"/>
          </a:xfrm>
          <a:prstGeom prst="wedgeRectCallout">
            <a:avLst>
              <a:gd name="adj1" fmla="val 72488"/>
              <a:gd name="adj2" fmla="val 62347"/>
            </a:avLst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ПЕРИОД ПРИЕМА ЦЕНОВЫХ ПРЕДЛОЖЕНИЙ ОТ АККРЕДИТОВАННЫХ УЧАСТНИКОВ</a:t>
            </a:r>
          </a:p>
        </p:txBody>
      </p:sp>
      <p:sp>
        <p:nvSpPr>
          <p:cNvPr id="53" name="Облачко с текстом: прямоугольное 52"/>
          <p:cNvSpPr/>
          <p:nvPr/>
        </p:nvSpPr>
        <p:spPr>
          <a:xfrm>
            <a:off x="951700" y="4410400"/>
            <a:ext cx="1736522" cy="914912"/>
          </a:xfrm>
          <a:prstGeom prst="wedgeRectCallout">
            <a:avLst>
              <a:gd name="adj1" fmla="val 73585"/>
              <a:gd name="adj2" fmla="val 1758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ВАЖНАЯ ИНФОРМАЦИЯ РАЗМЕЩАЕТСЯ В ТАБЛИЦЕ ЛОТОВ ДЛЯ  ПРИВЛЕЧЕНИЯ ОСОБОГО ВНИМАНИЯ УЧАСТНИКОВ ТОРГОВ</a:t>
            </a:r>
          </a:p>
        </p:txBody>
      </p:sp>
      <p:sp>
        <p:nvSpPr>
          <p:cNvPr id="54" name="Стрелка: штриховая вправо 53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ДАЛЕЕ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224445" y="2828250"/>
            <a:ext cx="182809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Только вагоны с 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деревян</a:t>
            </a:r>
            <a:r>
              <a:rPr lang="ru-RU" sz="800" dirty="0">
                <a:solidFill>
                  <a:srgbClr val="000000"/>
                </a:solidFill>
                <a:latin typeface="Calibri" panose="020F0502020204030204"/>
              </a:rPr>
              <a:t>н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ым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полом</a:t>
            </a:r>
          </a:p>
        </p:txBody>
      </p:sp>
      <p:sp>
        <p:nvSpPr>
          <p:cNvPr id="57" name="Облачко с текстом: прямоугольное 56"/>
          <p:cNvSpPr/>
          <p:nvPr/>
        </p:nvSpPr>
        <p:spPr>
          <a:xfrm>
            <a:off x="947764" y="1153964"/>
            <a:ext cx="1736522" cy="830168"/>
          </a:xfrm>
          <a:prstGeom prst="wedgeRectCallout">
            <a:avLst>
              <a:gd name="adj1" fmla="val 75841"/>
              <a:gd name="adj2" fmla="val 54844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МОЖНО УКАЗАТЬ НЕСКОЛЬКО  СТАНЦИЙ НАЗНАЧЕНИЯ ИЛИ НЕ УКАЗАТЬ НИ ОДНОЙ</a:t>
            </a:r>
          </a:p>
        </p:txBody>
      </p:sp>
    </p:spTree>
    <p:extLst>
      <p:ext uri="{BB962C8B-B14F-4D97-AF65-F5344CB8AC3E}">
        <p14:creationId xmlns:p14="http://schemas.microsoft.com/office/powerpoint/2010/main" val="133850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4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6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8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2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45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6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500"/>
                            </p:stCondLst>
                            <p:childTnLst>
                              <p:par>
                                <p:cTn id="1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25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6" grpId="0" animBg="1"/>
      <p:bldP spid="30" grpId="0" animBg="1"/>
      <p:bldP spid="38" grpId="0" animBg="1"/>
      <p:bldP spid="39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769" y="724888"/>
            <a:ext cx="7382905" cy="5639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4461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CDDEA">
                    <a:lumMod val="50000"/>
                  </a:srgbClr>
                </a:solidFill>
                <a:effectLst>
                  <a:outerShdw blurRad="12700" dist="38100" dir="2700000" algn="tl" rotWithShape="0">
                    <a:srgbClr val="C2BC8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ШАГ 4. ОПУБЛИКОВАТЬ ЛОТЫ</a:t>
            </a:r>
          </a:p>
        </p:txBody>
      </p:sp>
      <p:sp>
        <p:nvSpPr>
          <p:cNvPr id="11" name="Облачко с текстом: прямоугольное 10"/>
          <p:cNvSpPr/>
          <p:nvPr/>
        </p:nvSpPr>
        <p:spPr>
          <a:xfrm>
            <a:off x="10179901" y="3760624"/>
            <a:ext cx="1736522" cy="830168"/>
          </a:xfrm>
          <a:prstGeom prst="wedgeRectCallout">
            <a:avLst>
              <a:gd name="adj1" fmla="val -163459"/>
              <a:gd name="adj2" fmla="val 64548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ЛОТ НЕОБХОДИМО ОПУБЛИКОВАТЬ В ОБЩИЙ ДОСТУП ДЛЯ УЧАСТНИКОВ ТОРГОВ</a:t>
            </a:r>
          </a:p>
        </p:txBody>
      </p:sp>
      <p:sp>
        <p:nvSpPr>
          <p:cNvPr id="12" name="Облачко с текстом: прямоугольное 11"/>
          <p:cNvSpPr/>
          <p:nvPr/>
        </p:nvSpPr>
        <p:spPr>
          <a:xfrm>
            <a:off x="10179901" y="4773168"/>
            <a:ext cx="1736522" cy="802128"/>
          </a:xfrm>
          <a:prstGeom prst="wedgeRectCallout">
            <a:avLst>
              <a:gd name="adj1" fmla="val -166618"/>
              <a:gd name="adj2" fmla="val 48026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ЛОТ МОЖНО СНЯТЬ С ТОРГОВ. ОН БУДЕТ НЕ ДОСТУПЕН УЧАСТНИКАМ ТОРГОВ.</a:t>
            </a:r>
          </a:p>
        </p:txBody>
      </p:sp>
      <p:sp>
        <p:nvSpPr>
          <p:cNvPr id="6" name="Стрелка: штриховая вправо 5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ДАЛЕЕ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CF17DA-65DA-45E2-A25E-FDA8C2D9A9A5}"/>
              </a:ext>
            </a:extLst>
          </p:cNvPr>
          <p:cNvSpPr txBox="1"/>
          <p:nvPr/>
        </p:nvSpPr>
        <p:spPr>
          <a:xfrm>
            <a:off x="5377757" y="3760624"/>
            <a:ext cx="12891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0 участников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58F673-7199-4013-A167-22E19003753B}"/>
              </a:ext>
            </a:extLst>
          </p:cNvPr>
          <p:cNvSpPr txBox="1"/>
          <p:nvPr/>
        </p:nvSpPr>
        <p:spPr>
          <a:xfrm>
            <a:off x="5377757" y="5597940"/>
            <a:ext cx="12891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6 участников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80DDE1-34E9-4E5E-980B-57E62A9DE41A}"/>
              </a:ext>
            </a:extLst>
          </p:cNvPr>
          <p:cNvSpPr txBox="1"/>
          <p:nvPr/>
        </p:nvSpPr>
        <p:spPr>
          <a:xfrm>
            <a:off x="5377757" y="4729296"/>
            <a:ext cx="11977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1 участник</a:t>
            </a:r>
          </a:p>
        </p:txBody>
      </p:sp>
    </p:spTree>
    <p:extLst>
      <p:ext uri="{BB962C8B-B14F-4D97-AF65-F5344CB8AC3E}">
        <p14:creationId xmlns:p14="http://schemas.microsoft.com/office/powerpoint/2010/main" val="320141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474" y="954401"/>
            <a:ext cx="6535062" cy="531569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97131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CDDEA">
                    <a:lumMod val="50000"/>
                  </a:srgbClr>
                </a:solidFill>
                <a:effectLst>
                  <a:outerShdw blurRad="12700" dist="38100" dir="2700000" algn="tl" rotWithShape="0">
                    <a:srgbClr val="C2BC8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ГДЕ ПОСМОТРЕТЬ ХОД И ИТОГИ ТОРГОВ  ПО СВОИМ ЛОТАМ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1272" y="431181"/>
            <a:ext cx="64461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67410"/>
                </a:solidFill>
                <a:effectLst>
                  <a:outerShdw blurRad="12700" dist="38100" dir="2700000" algn="tl" rotWithShape="0">
                    <a:srgbClr val="C2BC8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1. В ЛИЧНОМ КАБИНЕТЕ</a:t>
            </a: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2617809" y="3622428"/>
            <a:ext cx="1217776" cy="238372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Облачко с текстом: прямоугольное 12"/>
          <p:cNvSpPr/>
          <p:nvPr/>
        </p:nvSpPr>
        <p:spPr>
          <a:xfrm>
            <a:off x="990985" y="3543318"/>
            <a:ext cx="1413408" cy="663759"/>
          </a:xfrm>
          <a:prstGeom prst="wedgeRectCallout">
            <a:avLst>
              <a:gd name="adj1" fmla="val 67202"/>
              <a:gd name="adj2" fmla="val -1888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ВЫБРАТЬ РАЗДЕЛ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«МОИ ЛОТЫ»</a:t>
            </a:r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6096200" y="3099684"/>
            <a:ext cx="2934911" cy="5227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Стрелка: штриховая вправо 19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ДАЛЕЕ</a:t>
            </a:r>
          </a:p>
        </p:txBody>
      </p:sp>
      <p:sp>
        <p:nvSpPr>
          <p:cNvPr id="21" name="Облачко с текстом: прямоугольное 20"/>
          <p:cNvSpPr/>
          <p:nvPr/>
        </p:nvSpPr>
        <p:spPr>
          <a:xfrm>
            <a:off x="9293962" y="2689239"/>
            <a:ext cx="2661524" cy="3035676"/>
          </a:xfrm>
          <a:prstGeom prst="wedgeRectCallout">
            <a:avLst>
              <a:gd name="adj1" fmla="val -58385"/>
              <a:gd name="adj2" fmla="val 18285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ХОД ТОРГОВ ПО ЛОТАМ: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АККРЕДИТАЦИЯ НА ТОРГИ – ОЖИДАНИЕ НАСТУПЛЕНИЯ ПЕРИОДА НАЧАЛА ПОДАЧИ ЦЕНОВЫХ ПРЕДЛОЖЕНИЙ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ТОРГИ ИДУТ – ПЕРИОД ПРИЕМА ПРЕДЛОЖЕНИЙ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ПОДВЕДЕНИЕ ИТОГОВ- ОКОНЧИЛСЯ ПЕРИОД ПРИЕМА ПРЕДЛОЖЕНИЙ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ТОРГИ СОСТОЯЛИСЬ – ОПРЕДЕЛЕН ПОБЕДИТЕЛЬ ПО ЛОТУ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ТОРГИ НЕ СОСТОЯЛИСЬ – НЕТ ПОБЕДИТЕЛЯ ПО ЛОТУ </a:t>
            </a:r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6096199" y="4539017"/>
            <a:ext cx="2934911" cy="4506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6096198" y="5260595"/>
            <a:ext cx="2934911" cy="4506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5E98AC-01FB-4E9F-8436-C5908E42E928}"/>
              </a:ext>
            </a:extLst>
          </p:cNvPr>
          <p:cNvSpPr txBox="1"/>
          <p:nvPr/>
        </p:nvSpPr>
        <p:spPr>
          <a:xfrm>
            <a:off x="4985657" y="4253417"/>
            <a:ext cx="12891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0 участников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144923-63CE-443B-B209-8D00E1A6D8A7}"/>
              </a:ext>
            </a:extLst>
          </p:cNvPr>
          <p:cNvSpPr txBox="1"/>
          <p:nvPr/>
        </p:nvSpPr>
        <p:spPr>
          <a:xfrm>
            <a:off x="4970351" y="5690597"/>
            <a:ext cx="12891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6 участников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D9109C-568C-4C6E-8CB1-DFD76B30B454}"/>
              </a:ext>
            </a:extLst>
          </p:cNvPr>
          <p:cNvSpPr txBox="1"/>
          <p:nvPr/>
        </p:nvSpPr>
        <p:spPr>
          <a:xfrm>
            <a:off x="4993183" y="3601758"/>
            <a:ext cx="11977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1 участник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F2C5DCE9-5188-4E2D-B7E7-4E3EB4DA98AC}"/>
              </a:ext>
            </a:extLst>
          </p:cNvPr>
          <p:cNvSpPr/>
          <p:nvPr/>
        </p:nvSpPr>
        <p:spPr>
          <a:xfrm>
            <a:off x="4985658" y="5690597"/>
            <a:ext cx="1205289" cy="2000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Облачко с текстом: прямоугольное 23">
            <a:extLst>
              <a:ext uri="{FF2B5EF4-FFF2-40B4-BE49-F238E27FC236}">
                <a16:creationId xmlns:a16="http://schemas.microsoft.com/office/drawing/2014/main" id="{F3C0DDF9-B871-4927-9177-DA66ACACBD63}"/>
              </a:ext>
            </a:extLst>
          </p:cNvPr>
          <p:cNvSpPr/>
          <p:nvPr/>
        </p:nvSpPr>
        <p:spPr>
          <a:xfrm>
            <a:off x="1530036" y="5124261"/>
            <a:ext cx="2082100" cy="765783"/>
          </a:xfrm>
          <a:prstGeom prst="wedgeRectCallout">
            <a:avLst>
              <a:gd name="adj1" fmla="val 116925"/>
              <a:gd name="adj2" fmla="val 4086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>
                <a:solidFill>
                  <a:prstClr val="white"/>
                </a:solidFill>
                <a:latin typeface="Calibri" panose="020F0502020204030204"/>
              </a:rPr>
              <a:t>КОЛИЧЕСТВО УЧАСТНИКОВ, ПОДАВШИХ ЗАЯВКУ НА АККРЕДИТАЦИЮ НА ЛОТ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69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18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884" y="954401"/>
            <a:ext cx="8285767" cy="53010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64461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CDDEA">
                    <a:lumMod val="50000"/>
                  </a:srgbClr>
                </a:solidFill>
                <a:effectLst>
                  <a:outerShdw blurRad="12700" dist="38100" dir="2700000" algn="tl" rotWithShape="0">
                    <a:srgbClr val="C2BC8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ГДЕ ПОСМОТРЕТЬ ХОД И ИТОГИ ТОРГОВ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1272" y="431181"/>
            <a:ext cx="644615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67410"/>
                </a:solidFill>
                <a:effectLst>
                  <a:outerShdw blurRad="12700" dist="38100" dir="2700000" algn="tl" rotWithShape="0">
                    <a:srgbClr val="C2BC80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2. НА ГЛАВНОЙ СТРАНИЦЕ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6231118" y="1715679"/>
            <a:ext cx="1263191" cy="2828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Облачко с текстом: прямоугольное 8"/>
          <p:cNvSpPr/>
          <p:nvPr/>
        </p:nvSpPr>
        <p:spPr>
          <a:xfrm>
            <a:off x="9685541" y="1543718"/>
            <a:ext cx="1736522" cy="830168"/>
          </a:xfrm>
          <a:prstGeom prst="wedgeRectCallout">
            <a:avLst>
              <a:gd name="adj1" fmla="val -121355"/>
              <a:gd name="adj2" fmla="val 7602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ВЫБРАТЬ ПЕРЕЧЕНЬ ЛОТОВ И РЕЗУЛЬТАТЫ ТОРГОВ</a:t>
            </a:r>
          </a:p>
        </p:txBody>
      </p:sp>
      <p:sp>
        <p:nvSpPr>
          <p:cNvPr id="11" name="Стрелка: штриховая вправо 10"/>
          <p:cNvSpPr/>
          <p:nvPr/>
        </p:nvSpPr>
        <p:spPr>
          <a:xfrm>
            <a:off x="11091168" y="274779"/>
            <a:ext cx="864318" cy="50292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ДАЛЕЕ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077" y="954401"/>
            <a:ext cx="5648016" cy="536903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AB428E-A64F-4D9C-B8A0-0886CC1FF3C4}"/>
              </a:ext>
            </a:extLst>
          </p:cNvPr>
          <p:cNvSpPr txBox="1"/>
          <p:nvPr/>
        </p:nvSpPr>
        <p:spPr>
          <a:xfrm>
            <a:off x="4578251" y="3638916"/>
            <a:ext cx="12410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2 участника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B9CC3A-62C5-4033-92B9-BAF319F03312}"/>
              </a:ext>
            </a:extLst>
          </p:cNvPr>
          <p:cNvSpPr txBox="1"/>
          <p:nvPr/>
        </p:nvSpPr>
        <p:spPr>
          <a:xfrm>
            <a:off x="4578251" y="4249696"/>
            <a:ext cx="12410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2 участника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8AEC94-D3AB-48EF-B0A2-EE427FCCBE67}"/>
              </a:ext>
            </a:extLst>
          </p:cNvPr>
          <p:cNvSpPr txBox="1"/>
          <p:nvPr/>
        </p:nvSpPr>
        <p:spPr>
          <a:xfrm>
            <a:off x="4630490" y="6102921"/>
            <a:ext cx="12410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2 участника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A4BBC1-0A49-4BCF-AECB-2EAD3A279730}"/>
              </a:ext>
            </a:extLst>
          </p:cNvPr>
          <p:cNvSpPr txBox="1"/>
          <p:nvPr/>
        </p:nvSpPr>
        <p:spPr>
          <a:xfrm>
            <a:off x="4630490" y="4856952"/>
            <a:ext cx="12410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4 участника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18DC48-1B14-45A6-B38F-AA0A8CD4F29C}"/>
              </a:ext>
            </a:extLst>
          </p:cNvPr>
          <p:cNvSpPr txBox="1"/>
          <p:nvPr/>
        </p:nvSpPr>
        <p:spPr>
          <a:xfrm>
            <a:off x="4630490" y="5464208"/>
            <a:ext cx="12891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Аккредитовано 6 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val="292762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7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9" grpId="1" animBg="1"/>
      <p:bldP spid="11" grpId="0" animBg="1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5" y="1309092"/>
            <a:ext cx="11983009" cy="4901208"/>
          </a:xfrm>
        </p:spPr>
      </p:pic>
      <p:sp>
        <p:nvSpPr>
          <p:cNvPr id="6" name="Прямоугольник 5"/>
          <p:cNvSpPr/>
          <p:nvPr/>
        </p:nvSpPr>
        <p:spPr>
          <a:xfrm>
            <a:off x="3681223" y="459756"/>
            <a:ext cx="416737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6741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 ЗА ВНИМАНИЕ!</a:t>
            </a:r>
            <a:endParaRPr lang="ru-RU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C6741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827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19832</TotalTime>
  <Words>465</Words>
  <Application>Microsoft Office PowerPoint</Application>
  <PresentationFormat>Широкоэкранный</PresentationFormat>
  <Paragraphs>84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a.chistyunina</dc:creator>
  <cp:lastModifiedBy>a.chistyunina</cp:lastModifiedBy>
  <cp:revision>167</cp:revision>
  <dcterms:created xsi:type="dcterms:W3CDTF">2016-12-01T07:12:14Z</dcterms:created>
  <dcterms:modified xsi:type="dcterms:W3CDTF">2018-01-16T14:49:18Z</dcterms:modified>
</cp:coreProperties>
</file>